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6" r:id="rId17"/>
    <p:sldId id="307" r:id="rId18"/>
    <p:sldId id="308" r:id="rId19"/>
    <p:sldId id="309" r:id="rId20"/>
    <p:sldId id="310" r:id="rId21"/>
    <p:sldId id="31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E358C7-41BC-42FF-A386-275A69E3DA9D}" type="datetimeFigureOut">
              <a:rPr lang="en-US" smtClean="0"/>
              <a:pPr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0B95E6D-7F85-4919-8F73-711FFCE5C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ANTIMALARIALS-2</a:t>
            </a:r>
          </a:p>
          <a:p>
            <a:pPr>
              <a:buNone/>
            </a:pPr>
            <a:r>
              <a:rPr lang="en-US" dirty="0" smtClean="0"/>
              <a:t>                                         Dr. </a:t>
            </a:r>
            <a:r>
              <a:rPr lang="en-US" dirty="0" err="1" smtClean="0"/>
              <a:t>Kaushal</a:t>
            </a:r>
            <a:r>
              <a:rPr lang="en-US" dirty="0" smtClean="0"/>
              <a:t> Kumar </a:t>
            </a:r>
            <a:r>
              <a:rPr lang="en-US" dirty="0" err="1" smtClean="0"/>
              <a:t>Mishra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Assistant Professor</a:t>
            </a:r>
          </a:p>
          <a:p>
            <a:pPr>
              <a:buNone/>
            </a:pPr>
            <a:r>
              <a:rPr lang="en-US" smtClean="0"/>
              <a:t> </a:t>
            </a:r>
            <a:r>
              <a:rPr lang="en-US" smtClean="0"/>
              <a:t>                                         SKMCH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PYRIMETHAMINE-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Active against all species of plasmodia. Slow blood </a:t>
            </a:r>
            <a:r>
              <a:rPr lang="en-US" dirty="0" err="1" smtClean="0"/>
              <a:t>schizontocide</a:t>
            </a:r>
            <a:r>
              <a:rPr lang="en-US" dirty="0" smtClean="0"/>
              <a:t> little activity against hepatic stage and no activity on gamete.</a:t>
            </a:r>
          </a:p>
          <a:p>
            <a:r>
              <a:rPr lang="en-US" dirty="0" smtClean="0"/>
              <a:t>It inhibits the enzyme </a:t>
            </a:r>
            <a:r>
              <a:rPr lang="en-US" dirty="0" err="1" smtClean="0"/>
              <a:t>dihydro</a:t>
            </a:r>
            <a:r>
              <a:rPr lang="en-US" dirty="0" smtClean="0"/>
              <a:t> </a:t>
            </a:r>
            <a:r>
              <a:rPr lang="en-US" dirty="0" err="1" smtClean="0"/>
              <a:t>folate</a:t>
            </a:r>
            <a:r>
              <a:rPr lang="en-US" dirty="0" smtClean="0"/>
              <a:t> </a:t>
            </a:r>
            <a:r>
              <a:rPr lang="en-US" dirty="0" err="1" smtClean="0"/>
              <a:t>reductase</a:t>
            </a:r>
            <a:r>
              <a:rPr lang="en-US" dirty="0" smtClean="0"/>
              <a:t> in plasmodium that converts </a:t>
            </a:r>
            <a:r>
              <a:rPr lang="en-US" dirty="0" err="1" smtClean="0"/>
              <a:t>dihydro</a:t>
            </a:r>
            <a:r>
              <a:rPr lang="en-US" dirty="0" smtClean="0"/>
              <a:t> folic acid to </a:t>
            </a:r>
            <a:r>
              <a:rPr lang="en-US" dirty="0" err="1" smtClean="0"/>
              <a:t>tetrahydro</a:t>
            </a:r>
            <a:r>
              <a:rPr lang="en-US" dirty="0" smtClean="0"/>
              <a:t> folic acid. The concentration required in mosquito is much lower than human. Combination with sulfonamide is synergistic as sulfonamide inhibits enzyme </a:t>
            </a:r>
            <a:r>
              <a:rPr lang="en-US" dirty="0" err="1" smtClean="0"/>
              <a:t>folate</a:t>
            </a:r>
            <a:r>
              <a:rPr lang="en-US" dirty="0" smtClean="0"/>
              <a:t> </a:t>
            </a:r>
            <a:r>
              <a:rPr lang="en-US" dirty="0" err="1" smtClean="0"/>
              <a:t>synthetase</a:t>
            </a:r>
            <a:r>
              <a:rPr lang="en-US" dirty="0" smtClean="0"/>
              <a:t> which convert PABA to folic acid.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Absorption is slow and complete from gut . </a:t>
            </a:r>
          </a:p>
          <a:p>
            <a:r>
              <a:rPr lang="en-US" dirty="0" smtClean="0"/>
              <a:t>Plasma half life 3- 4 days. Long duration of action about 2 weeks. </a:t>
            </a:r>
          </a:p>
          <a:p>
            <a:r>
              <a:rPr lang="en-US" dirty="0" smtClean="0"/>
              <a:t>Used for both prophylaxis ( 25mg with 500mg of </a:t>
            </a:r>
            <a:r>
              <a:rPr lang="en-US" dirty="0" err="1" smtClean="0"/>
              <a:t>sulfadoxine</a:t>
            </a:r>
            <a:r>
              <a:rPr lang="en-US" dirty="0" smtClean="0"/>
              <a:t> weekly or </a:t>
            </a:r>
            <a:r>
              <a:rPr lang="en-US" dirty="0" err="1" smtClean="0"/>
              <a:t>pyrimethamine</a:t>
            </a:r>
            <a:r>
              <a:rPr lang="en-US" dirty="0" smtClean="0"/>
              <a:t> alone 25 to 50 mg weekly) as well as treatment (</a:t>
            </a:r>
            <a:r>
              <a:rPr lang="en-US" dirty="0" err="1" smtClean="0"/>
              <a:t>pyrimethamine</a:t>
            </a:r>
            <a:r>
              <a:rPr lang="en-US" dirty="0" smtClean="0"/>
              <a:t> with </a:t>
            </a:r>
            <a:r>
              <a:rPr lang="en-US" dirty="0" err="1" smtClean="0"/>
              <a:t>sulfadoxine</a:t>
            </a:r>
            <a:r>
              <a:rPr lang="en-US" dirty="0" smtClean="0"/>
              <a:t> &amp; quinine are used for acute attack ) of </a:t>
            </a:r>
            <a:r>
              <a:rPr lang="en-US" dirty="0" err="1" smtClean="0"/>
              <a:t>chloroquine</a:t>
            </a:r>
            <a:r>
              <a:rPr lang="en-US" dirty="0" smtClean="0"/>
              <a:t> resistant </a:t>
            </a:r>
            <a:r>
              <a:rPr lang="en-US" dirty="0" err="1" smtClean="0"/>
              <a:t>falciparum</a:t>
            </a:r>
            <a:r>
              <a:rPr lang="en-US" dirty="0" smtClean="0"/>
              <a:t> malaria </a:t>
            </a:r>
          </a:p>
          <a:p>
            <a:r>
              <a:rPr lang="en-US" dirty="0" smtClean="0"/>
              <a:t>Treatment of toxoplasmosis </a:t>
            </a:r>
          </a:p>
          <a:p>
            <a:r>
              <a:rPr lang="en-US" dirty="0" smtClean="0"/>
              <a:t>Adverse effects are skin rash , nausea , anorexia, </a:t>
            </a:r>
            <a:r>
              <a:rPr lang="en-US" dirty="0" err="1" smtClean="0"/>
              <a:t>megaloblastic</a:t>
            </a:r>
            <a:r>
              <a:rPr lang="en-US" dirty="0" smtClean="0"/>
              <a:t> anemia.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TETRACYCLINE-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Erythrocytic</a:t>
            </a:r>
            <a:r>
              <a:rPr lang="en-US" dirty="0" smtClean="0"/>
              <a:t> </a:t>
            </a:r>
            <a:r>
              <a:rPr lang="en-US" dirty="0" err="1" smtClean="0"/>
              <a:t>schizonts</a:t>
            </a:r>
            <a:r>
              <a:rPr lang="en-US" dirty="0" smtClean="0"/>
              <a:t> are inhibited , also active against </a:t>
            </a:r>
            <a:r>
              <a:rPr lang="en-US" dirty="0" err="1" smtClean="0"/>
              <a:t>preerythrocytic</a:t>
            </a:r>
            <a:r>
              <a:rPr lang="en-US" dirty="0" smtClean="0"/>
              <a:t> stage, but no effect on hepatic stage </a:t>
            </a:r>
          </a:p>
          <a:p>
            <a:pPr>
              <a:buNone/>
            </a:pPr>
            <a:r>
              <a:rPr lang="en-US" dirty="0" smtClean="0"/>
              <a:t>Slow acting drug so used with quinine for </a:t>
            </a:r>
            <a:r>
              <a:rPr lang="en-US" dirty="0" err="1" smtClean="0"/>
              <a:t>falciparum</a:t>
            </a:r>
            <a:r>
              <a:rPr lang="en-US" dirty="0" smtClean="0"/>
              <a:t> infection. Can be used for short term prophylaxis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ARTEMISININ AND DERIVATIVE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Earlier called </a:t>
            </a:r>
            <a:r>
              <a:rPr lang="en-US" dirty="0" err="1" smtClean="0"/>
              <a:t>qinghaosu</a:t>
            </a:r>
            <a:r>
              <a:rPr lang="en-US" dirty="0" smtClean="0"/>
              <a:t> is an alkaloid obtained from weed plant </a:t>
            </a:r>
            <a:r>
              <a:rPr lang="en-US" dirty="0" err="1" smtClean="0"/>
              <a:t>artemisia</a:t>
            </a:r>
            <a:r>
              <a:rPr lang="en-US" dirty="0" smtClean="0"/>
              <a:t> </a:t>
            </a:r>
            <a:r>
              <a:rPr lang="en-US" dirty="0" err="1" smtClean="0"/>
              <a:t>annua</a:t>
            </a:r>
            <a:endParaRPr lang="en-US" dirty="0" smtClean="0"/>
          </a:p>
          <a:p>
            <a:r>
              <a:rPr lang="en-US" dirty="0" smtClean="0"/>
              <a:t>Potent derivative of </a:t>
            </a:r>
            <a:r>
              <a:rPr lang="en-US" dirty="0" err="1" smtClean="0"/>
              <a:t>artemisinin</a:t>
            </a:r>
            <a:r>
              <a:rPr lang="en-US" dirty="0" smtClean="0"/>
              <a:t> are – </a:t>
            </a:r>
            <a:r>
              <a:rPr lang="en-US" dirty="0" err="1" smtClean="0"/>
              <a:t>dihydroartemisinin</a:t>
            </a:r>
            <a:r>
              <a:rPr lang="en-US" dirty="0" smtClean="0"/>
              <a:t> (used orally), </a:t>
            </a:r>
            <a:r>
              <a:rPr lang="en-US" dirty="0" err="1" smtClean="0"/>
              <a:t>artemether</a:t>
            </a:r>
            <a:r>
              <a:rPr lang="en-US" dirty="0" smtClean="0"/>
              <a:t> (used orally, </a:t>
            </a:r>
            <a:r>
              <a:rPr lang="en-US" dirty="0" err="1" smtClean="0"/>
              <a:t>i.m</a:t>
            </a:r>
            <a:r>
              <a:rPr lang="en-US" dirty="0" smtClean="0"/>
              <a:t>. ) </a:t>
            </a:r>
            <a:r>
              <a:rPr lang="en-US" dirty="0" err="1" smtClean="0"/>
              <a:t>artesunate</a:t>
            </a:r>
            <a:r>
              <a:rPr lang="en-US" dirty="0" smtClean="0"/>
              <a:t> (used </a:t>
            </a:r>
            <a:r>
              <a:rPr lang="en-US" dirty="0" err="1" smtClean="0"/>
              <a:t>orlly</a:t>
            </a:r>
            <a:r>
              <a:rPr lang="en-US" dirty="0" smtClean="0"/>
              <a:t>, </a:t>
            </a:r>
            <a:r>
              <a:rPr lang="en-US" dirty="0" err="1" smtClean="0"/>
              <a:t>rectaly</a:t>
            </a:r>
            <a:r>
              <a:rPr lang="en-US" dirty="0" smtClean="0"/>
              <a:t>, </a:t>
            </a:r>
            <a:r>
              <a:rPr lang="en-US" dirty="0" err="1" smtClean="0"/>
              <a:t>i.m</a:t>
            </a:r>
            <a:r>
              <a:rPr lang="en-US" dirty="0" smtClean="0"/>
              <a:t>. </a:t>
            </a:r>
            <a:r>
              <a:rPr lang="en-US" dirty="0" err="1" smtClean="0"/>
              <a:t>i.v</a:t>
            </a:r>
            <a:r>
              <a:rPr lang="en-US" dirty="0" smtClean="0"/>
              <a:t>. ) and </a:t>
            </a:r>
            <a:r>
              <a:rPr lang="en-US" dirty="0" err="1" smtClean="0"/>
              <a:t>arteether</a:t>
            </a:r>
            <a:r>
              <a:rPr lang="en-US" dirty="0" smtClean="0"/>
              <a:t> (synthesized in </a:t>
            </a:r>
            <a:r>
              <a:rPr lang="en-US" dirty="0" err="1" smtClean="0"/>
              <a:t>india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are rapidly acting blood </a:t>
            </a:r>
            <a:r>
              <a:rPr lang="en-US" dirty="0" err="1" smtClean="0"/>
              <a:t>schizontocide</a:t>
            </a:r>
            <a:r>
              <a:rPr lang="en-US" dirty="0" smtClean="0"/>
              <a:t>  10 to 100 times more potent than other </a:t>
            </a:r>
            <a:r>
              <a:rPr lang="en-US" dirty="0" err="1" smtClean="0"/>
              <a:t>antimalarial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Clearance of parasite occur in less than 48 hour</a:t>
            </a:r>
          </a:p>
          <a:p>
            <a:r>
              <a:rPr lang="en-US" dirty="0" smtClean="0"/>
              <a:t>They are active against all species of plasmodium including multi drug resistant </a:t>
            </a:r>
            <a:r>
              <a:rPr lang="en-US" dirty="0" err="1" smtClean="0"/>
              <a:t>falciparum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 active against tissue stages. But </a:t>
            </a:r>
            <a:r>
              <a:rPr lang="en-US" dirty="0" err="1" smtClean="0"/>
              <a:t>gametocidal</a:t>
            </a:r>
            <a:r>
              <a:rPr lang="en-US" dirty="0" smtClean="0"/>
              <a:t> action is present.</a:t>
            </a:r>
          </a:p>
          <a:p>
            <a:r>
              <a:rPr lang="en-US" dirty="0" smtClean="0"/>
              <a:t>So not useful for prophylaxis and prevention of relapse in </a:t>
            </a:r>
            <a:r>
              <a:rPr lang="en-US" dirty="0" err="1" smtClean="0"/>
              <a:t>vivax</a:t>
            </a:r>
            <a:r>
              <a:rPr lang="en-US" dirty="0" smtClean="0"/>
              <a:t> malaria.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Artemisinin</a:t>
            </a:r>
            <a:r>
              <a:rPr lang="en-US" dirty="0" smtClean="0"/>
              <a:t> derivative contain </a:t>
            </a:r>
            <a:r>
              <a:rPr lang="en-US" dirty="0" err="1" smtClean="0"/>
              <a:t>endoperoxide</a:t>
            </a:r>
            <a:r>
              <a:rPr lang="en-US" dirty="0" smtClean="0"/>
              <a:t> moiety which is cleaved by </a:t>
            </a:r>
            <a:r>
              <a:rPr lang="en-US" dirty="0" err="1" smtClean="0"/>
              <a:t>hemeiron</a:t>
            </a:r>
            <a:r>
              <a:rPr lang="en-US" dirty="0" smtClean="0"/>
              <a:t> present within the parasite. This produces carbon </a:t>
            </a:r>
            <a:r>
              <a:rPr lang="en-US" dirty="0" err="1" smtClean="0"/>
              <a:t>centred</a:t>
            </a:r>
            <a:r>
              <a:rPr lang="en-US" dirty="0" smtClean="0"/>
              <a:t> radical by intermolecular rearrangement &amp; this damages the malarial protein </a:t>
            </a:r>
          </a:p>
          <a:p>
            <a:r>
              <a:rPr lang="en-US" dirty="0" err="1" smtClean="0"/>
              <a:t>Artemether</a:t>
            </a:r>
            <a:r>
              <a:rPr lang="en-US" dirty="0" smtClean="0"/>
              <a:t> is soluble in oil so used orally or </a:t>
            </a:r>
            <a:r>
              <a:rPr lang="en-US" dirty="0" err="1" smtClean="0"/>
              <a:t>i.m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Artesunate</a:t>
            </a:r>
            <a:r>
              <a:rPr lang="en-US" dirty="0" smtClean="0"/>
              <a:t> soluble in water </a:t>
            </a:r>
            <a:r>
              <a:rPr lang="en-US" dirty="0" err="1" smtClean="0"/>
              <a:t>socan</a:t>
            </a:r>
            <a:r>
              <a:rPr lang="en-US" dirty="0" smtClean="0"/>
              <a:t> be used </a:t>
            </a:r>
            <a:r>
              <a:rPr lang="en-US" dirty="0" err="1" smtClean="0"/>
              <a:t>i</a:t>
            </a:r>
            <a:r>
              <a:rPr lang="en-US" dirty="0" smtClean="0"/>
              <a:t>/v. , </a:t>
            </a:r>
            <a:r>
              <a:rPr lang="en-US" dirty="0" err="1" smtClean="0"/>
              <a:t>i.m</a:t>
            </a:r>
            <a:r>
              <a:rPr lang="en-US" dirty="0" smtClean="0"/>
              <a:t>. , oral.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LUMIFANTRINE-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Highly effective blood </a:t>
            </a:r>
            <a:r>
              <a:rPr lang="en-US" dirty="0" err="1" smtClean="0"/>
              <a:t>schizonticide</a:t>
            </a:r>
            <a:endParaRPr lang="en-US" dirty="0" smtClean="0"/>
          </a:p>
          <a:p>
            <a:r>
              <a:rPr lang="en-US" dirty="0" smtClean="0"/>
              <a:t>Mainly inhibits </a:t>
            </a:r>
            <a:r>
              <a:rPr lang="en-US" dirty="0" err="1" smtClean="0"/>
              <a:t>heme</a:t>
            </a:r>
            <a:r>
              <a:rPr lang="en-US" dirty="0" smtClean="0"/>
              <a:t> </a:t>
            </a:r>
            <a:r>
              <a:rPr lang="en-US" dirty="0" err="1" smtClean="0"/>
              <a:t>polymerisation</a:t>
            </a:r>
            <a:endParaRPr lang="en-US" dirty="0" smtClean="0"/>
          </a:p>
          <a:p>
            <a:r>
              <a:rPr lang="en-US" dirty="0" smtClean="0"/>
              <a:t>Used in fixed dose combination with </a:t>
            </a:r>
            <a:r>
              <a:rPr lang="en-US" dirty="0" err="1" smtClean="0"/>
              <a:t>artemether</a:t>
            </a:r>
            <a:r>
              <a:rPr lang="en-US" dirty="0" smtClean="0"/>
              <a:t> . </a:t>
            </a:r>
            <a:r>
              <a:rPr lang="en-US" dirty="0" err="1" smtClean="0"/>
              <a:t>Artemether</a:t>
            </a:r>
            <a:r>
              <a:rPr lang="en-US" dirty="0" smtClean="0"/>
              <a:t> reduces viral load </a:t>
            </a:r>
            <a:r>
              <a:rPr lang="en-US" dirty="0" err="1" smtClean="0"/>
              <a:t>lumefantrine</a:t>
            </a:r>
            <a:r>
              <a:rPr lang="en-US" dirty="0" smtClean="0"/>
              <a:t> prevent the relapse.  </a:t>
            </a:r>
          </a:p>
          <a:p>
            <a:r>
              <a:rPr lang="en-US" dirty="0" smtClean="0"/>
              <a:t>s/e is less . Well tolerated . Minor side effect like rash, </a:t>
            </a:r>
            <a:r>
              <a:rPr lang="en-US" dirty="0" err="1" smtClean="0"/>
              <a:t>g.i</a:t>
            </a:r>
            <a:r>
              <a:rPr lang="en-US" dirty="0" smtClean="0"/>
              <a:t>. disturbances, headache, </a:t>
            </a:r>
            <a:r>
              <a:rPr lang="en-US" dirty="0" err="1" smtClean="0"/>
              <a:t>diziness</a:t>
            </a:r>
            <a:r>
              <a:rPr lang="en-US" dirty="0" smtClean="0"/>
              <a:t> . Not used in first trimester of pregnancy. Some times cardiac </a:t>
            </a:r>
            <a:r>
              <a:rPr lang="en-US" dirty="0" err="1" smtClean="0"/>
              <a:t>arrythmia</a:t>
            </a:r>
            <a:r>
              <a:rPr lang="en-US" dirty="0" smtClean="0"/>
              <a:t> is observed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THERAPY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PROPHYLAXIS :-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chloroquine</a:t>
            </a:r>
            <a:r>
              <a:rPr lang="en-US" dirty="0" smtClean="0"/>
              <a:t> sensitive plasmodia-               </a:t>
            </a:r>
            <a:r>
              <a:rPr lang="en-US" dirty="0" err="1" smtClean="0"/>
              <a:t>chloroquine</a:t>
            </a:r>
            <a:r>
              <a:rPr lang="en-US" dirty="0" smtClean="0"/>
              <a:t> 300mg base/week start 1 to 2 week before entering endemic area &amp; continue 4 weeks after leaving the area.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chloroquine</a:t>
            </a:r>
            <a:r>
              <a:rPr lang="en-US" dirty="0" smtClean="0"/>
              <a:t> resistant plasmodia :-</a:t>
            </a:r>
            <a:endParaRPr lang="en-US" dirty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 smtClean="0"/>
              <a:t>atovaquone</a:t>
            </a:r>
            <a:r>
              <a:rPr lang="en-US" dirty="0" smtClean="0"/>
              <a:t> 62.5mg with </a:t>
            </a:r>
            <a:r>
              <a:rPr lang="en-US" dirty="0" err="1" smtClean="0"/>
              <a:t>proguanil</a:t>
            </a:r>
            <a:r>
              <a:rPr lang="en-US" dirty="0" smtClean="0"/>
              <a:t> 25mg 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Mefloquine</a:t>
            </a:r>
            <a:r>
              <a:rPr lang="en-US" dirty="0" smtClean="0"/>
              <a:t> 250mg/week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primaquine</a:t>
            </a:r>
            <a:r>
              <a:rPr lang="en-US" dirty="0" smtClean="0"/>
              <a:t> 30mg/day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TREATMENT :- </a:t>
            </a:r>
          </a:p>
          <a:p>
            <a:r>
              <a:rPr lang="en-US" b="1" dirty="0" smtClean="0"/>
              <a:t>P. </a:t>
            </a:r>
            <a:r>
              <a:rPr lang="en-US" b="1" dirty="0" err="1" smtClean="0"/>
              <a:t>vivax</a:t>
            </a:r>
            <a:r>
              <a:rPr lang="en-US" b="1" dirty="0" smtClean="0"/>
              <a:t> &amp; p. </a:t>
            </a:r>
            <a:r>
              <a:rPr lang="en-US" b="1" dirty="0" err="1" smtClean="0"/>
              <a:t>ovale</a:t>
            </a:r>
            <a:r>
              <a:rPr lang="en-US" b="1" dirty="0" smtClean="0"/>
              <a:t>-  </a:t>
            </a:r>
          </a:p>
          <a:p>
            <a:pPr>
              <a:buNone/>
            </a:pPr>
            <a:r>
              <a:rPr lang="en-US" dirty="0" err="1" smtClean="0"/>
              <a:t>Chloroquine</a:t>
            </a:r>
            <a:r>
              <a:rPr lang="en-US" dirty="0" smtClean="0"/>
              <a:t> sensitive – </a:t>
            </a:r>
            <a:r>
              <a:rPr lang="en-US" dirty="0" err="1" smtClean="0"/>
              <a:t>Chloroquine</a:t>
            </a:r>
            <a:r>
              <a:rPr lang="en-US" dirty="0" smtClean="0"/>
              <a:t> 600mg base followed after 6-8 hour 300mg base </a:t>
            </a:r>
            <a:r>
              <a:rPr lang="en-US" dirty="0" err="1" smtClean="0"/>
              <a:t>yhe</a:t>
            </a:r>
            <a:r>
              <a:rPr lang="en-US" dirty="0" smtClean="0"/>
              <a:t> 300mg base daily next 2 days WITH </a:t>
            </a:r>
            <a:r>
              <a:rPr lang="en-US" dirty="0" err="1" smtClean="0"/>
              <a:t>primaquine</a:t>
            </a:r>
            <a:r>
              <a:rPr lang="en-US" dirty="0" smtClean="0"/>
              <a:t> 15mg daily for 14 days </a:t>
            </a:r>
          </a:p>
          <a:p>
            <a:pPr>
              <a:buNone/>
            </a:pPr>
            <a:r>
              <a:rPr lang="en-US" dirty="0" err="1" smtClean="0"/>
              <a:t>Chloroquine</a:t>
            </a:r>
            <a:r>
              <a:rPr lang="en-US" dirty="0" smtClean="0"/>
              <a:t> resistant – quinine 600mg thrice daily plus </a:t>
            </a:r>
            <a:r>
              <a:rPr lang="en-US" dirty="0" err="1" smtClean="0"/>
              <a:t>doxycycline</a:t>
            </a:r>
            <a:r>
              <a:rPr lang="en-US" dirty="0" smtClean="0"/>
              <a:t> 100mg daily for 7 days WITH </a:t>
            </a:r>
            <a:r>
              <a:rPr lang="en-US" dirty="0" err="1" smtClean="0"/>
              <a:t>primaquine</a:t>
            </a:r>
            <a:r>
              <a:rPr lang="en-US" dirty="0" smtClean="0"/>
              <a:t> 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UNCOMPLICATED P. FALCIPARUM </a:t>
            </a:r>
            <a:r>
              <a:rPr lang="en-US" dirty="0" smtClean="0"/>
              <a:t>– </a:t>
            </a:r>
          </a:p>
          <a:p>
            <a:pPr>
              <a:buNone/>
            </a:pPr>
            <a:r>
              <a:rPr lang="en-US" dirty="0" err="1" smtClean="0"/>
              <a:t>Chloroquine</a:t>
            </a:r>
            <a:r>
              <a:rPr lang="en-US" dirty="0" smtClean="0"/>
              <a:t> sensitive- </a:t>
            </a:r>
            <a:r>
              <a:rPr lang="en-US" dirty="0" err="1" smtClean="0"/>
              <a:t>chloroquine</a:t>
            </a:r>
            <a:r>
              <a:rPr lang="en-US" dirty="0" smtClean="0"/>
              <a:t> with </a:t>
            </a:r>
            <a:r>
              <a:rPr lang="en-US" dirty="0" err="1" smtClean="0"/>
              <a:t>primaquine</a:t>
            </a:r>
            <a:r>
              <a:rPr lang="en-US" dirty="0" smtClean="0"/>
              <a:t> 45 mg single dose </a:t>
            </a:r>
          </a:p>
          <a:p>
            <a:pPr>
              <a:buNone/>
            </a:pPr>
            <a:r>
              <a:rPr lang="en-US" dirty="0" err="1" smtClean="0"/>
              <a:t>Chloroquine</a:t>
            </a:r>
            <a:r>
              <a:rPr lang="en-US" dirty="0" smtClean="0"/>
              <a:t> resistant – 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artemether</a:t>
            </a:r>
            <a:r>
              <a:rPr lang="en-US" dirty="0" smtClean="0"/>
              <a:t> 80mg + </a:t>
            </a:r>
            <a:r>
              <a:rPr lang="en-US" dirty="0" err="1" smtClean="0"/>
              <a:t>lumefantrine</a:t>
            </a:r>
            <a:r>
              <a:rPr lang="en-US" dirty="0" smtClean="0"/>
              <a:t> 480mg  twice daily for three days 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artesunate</a:t>
            </a:r>
            <a:r>
              <a:rPr lang="en-US" dirty="0" smtClean="0"/>
              <a:t> 100mg twice daily for 3 days +</a:t>
            </a:r>
            <a:r>
              <a:rPr lang="en-US" dirty="0" err="1" smtClean="0"/>
              <a:t>sulfadoxine</a:t>
            </a:r>
            <a:r>
              <a:rPr lang="en-US" dirty="0" smtClean="0"/>
              <a:t> 1500mg + </a:t>
            </a:r>
            <a:r>
              <a:rPr lang="en-US" dirty="0" err="1" smtClean="0"/>
              <a:t>pyrimethamine</a:t>
            </a:r>
            <a:r>
              <a:rPr lang="en-US" dirty="0" smtClean="0"/>
              <a:t> 75mg single dose </a:t>
            </a:r>
          </a:p>
          <a:p>
            <a:pPr>
              <a:buNone/>
            </a:pPr>
            <a:r>
              <a:rPr lang="en-US" dirty="0" smtClean="0"/>
              <a:t>* Quinine + </a:t>
            </a:r>
            <a:r>
              <a:rPr lang="en-US" dirty="0" err="1" smtClean="0"/>
              <a:t>doxycycline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QUININE:-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Quinine is obtained from cinchona bark. Which was used earlier for treatment of fever </a:t>
            </a:r>
          </a:p>
          <a:p>
            <a:r>
              <a:rPr lang="en-US" dirty="0" smtClean="0"/>
              <a:t>It is mainly a blood </a:t>
            </a:r>
            <a:r>
              <a:rPr lang="en-US" dirty="0" err="1" smtClean="0"/>
              <a:t>schinzotocide</a:t>
            </a:r>
            <a:r>
              <a:rPr lang="en-US" dirty="0" smtClean="0"/>
              <a:t> and poorly active against </a:t>
            </a:r>
            <a:r>
              <a:rPr lang="en-US" dirty="0" err="1" smtClean="0"/>
              <a:t>sporozoite</a:t>
            </a:r>
            <a:r>
              <a:rPr lang="en-US" dirty="0" smtClean="0"/>
              <a:t> and </a:t>
            </a:r>
            <a:r>
              <a:rPr lang="en-US" dirty="0" err="1" smtClean="0"/>
              <a:t>preerythrocytic</a:t>
            </a:r>
            <a:r>
              <a:rPr lang="en-US" dirty="0" smtClean="0"/>
              <a:t> stages .</a:t>
            </a:r>
          </a:p>
          <a:p>
            <a:r>
              <a:rPr lang="en-US" dirty="0" smtClean="0"/>
              <a:t>Also exerts </a:t>
            </a:r>
            <a:r>
              <a:rPr lang="en-US" dirty="0" err="1" smtClean="0"/>
              <a:t>gametocidal</a:t>
            </a:r>
            <a:r>
              <a:rPr lang="en-US" dirty="0" smtClean="0"/>
              <a:t> effect against </a:t>
            </a:r>
            <a:r>
              <a:rPr lang="en-US" dirty="0" err="1" smtClean="0"/>
              <a:t>vivax</a:t>
            </a:r>
            <a:r>
              <a:rPr lang="en-US" dirty="0" smtClean="0"/>
              <a:t> and </a:t>
            </a:r>
            <a:r>
              <a:rPr lang="en-US" dirty="0" err="1" smtClean="0"/>
              <a:t>malariae</a:t>
            </a:r>
            <a:r>
              <a:rPr lang="en-US" dirty="0" smtClean="0"/>
              <a:t> type but not against </a:t>
            </a:r>
            <a:r>
              <a:rPr lang="en-US" dirty="0" err="1" smtClean="0"/>
              <a:t>falciparum</a:t>
            </a:r>
            <a:r>
              <a:rPr lang="en-US" dirty="0" smtClean="0"/>
              <a:t> type.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COMPLICATED / CEREBRAL MALARIA- 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Artesunate</a:t>
            </a:r>
            <a:r>
              <a:rPr lang="en-US" dirty="0" smtClean="0"/>
              <a:t> 2.4mg/kg </a:t>
            </a:r>
            <a:r>
              <a:rPr lang="en-US" dirty="0" err="1" smtClean="0"/>
              <a:t>i.v</a:t>
            </a:r>
            <a:r>
              <a:rPr lang="en-US" dirty="0" smtClean="0"/>
              <a:t>./</a:t>
            </a:r>
            <a:r>
              <a:rPr lang="en-US" dirty="0" err="1" smtClean="0"/>
              <a:t>i.m</a:t>
            </a:r>
            <a:r>
              <a:rPr lang="en-US" dirty="0" smtClean="0"/>
              <a:t>. twice on day 1 followed by once daily for 7 days 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Artemether</a:t>
            </a:r>
            <a:r>
              <a:rPr lang="en-US" dirty="0" smtClean="0"/>
              <a:t> 3.2mg/kg 1</a:t>
            </a:r>
            <a:r>
              <a:rPr lang="en-US" baseline="30000" dirty="0" smtClean="0"/>
              <a:t>st</a:t>
            </a:r>
            <a:r>
              <a:rPr lang="en-US" dirty="0" smtClean="0"/>
              <a:t> day followed by 1.6mg/kg daily for 7 days 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dirty="0" err="1" smtClean="0"/>
              <a:t>Arteether</a:t>
            </a:r>
            <a:r>
              <a:rPr lang="en-US" dirty="0" smtClean="0"/>
              <a:t> 3.2mg/kg </a:t>
            </a:r>
            <a:r>
              <a:rPr lang="en-US" dirty="0" err="1" smtClean="0"/>
              <a:t>im</a:t>
            </a:r>
            <a:r>
              <a:rPr lang="en-US" dirty="0" smtClean="0"/>
              <a:t> initially followed by 1.6mg/kg daily for 4 days</a:t>
            </a:r>
          </a:p>
          <a:p>
            <a:pPr>
              <a:buNone/>
            </a:pPr>
            <a:r>
              <a:rPr lang="en-US" dirty="0" smtClean="0"/>
              <a:t>*Quinine intravenous infusion initially 20mg/kg followed by 10mg/kg every 8 hour till patient become conscious . After that 600mg thrice daily for 7 days + </a:t>
            </a:r>
            <a:r>
              <a:rPr lang="en-US" dirty="0" err="1" smtClean="0"/>
              <a:t>doxycycline</a:t>
            </a:r>
            <a:r>
              <a:rPr lang="en-US" dirty="0" smtClean="0"/>
              <a:t> 100mg daily for 7 days 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7200" dirty="0" smtClean="0"/>
              <a:t>                                 THANK YOU</a:t>
            </a:r>
          </a:p>
          <a:p>
            <a:endParaRPr lang="en-US" dirty="0" smtClean="0"/>
          </a:p>
          <a:p>
            <a:pPr>
              <a:buNone/>
            </a:pPr>
            <a:r>
              <a:rPr lang="en-US" sz="5400" dirty="0" smtClean="0"/>
              <a:t>           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Besides </a:t>
            </a:r>
            <a:r>
              <a:rPr lang="en-US" dirty="0" err="1" smtClean="0"/>
              <a:t>antimalarial</a:t>
            </a:r>
            <a:r>
              <a:rPr lang="en-US" dirty="0" smtClean="0"/>
              <a:t> quinine has other action like </a:t>
            </a:r>
          </a:p>
          <a:p>
            <a:pPr marL="633222" indent="-514350">
              <a:buAutoNum type="arabicPeriod"/>
            </a:pPr>
            <a:r>
              <a:rPr lang="en-US" dirty="0" smtClean="0"/>
              <a:t>decreases the excitability of motor end plate causing diminished response to nerve stimulation .</a:t>
            </a:r>
          </a:p>
          <a:p>
            <a:pPr marL="633222" indent="-514350">
              <a:buNone/>
            </a:pPr>
            <a:r>
              <a:rPr lang="en-US" dirty="0" smtClean="0"/>
              <a:t>2.Antipyretic action </a:t>
            </a:r>
          </a:p>
          <a:p>
            <a:pPr marL="633222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Oxytocic</a:t>
            </a:r>
            <a:r>
              <a:rPr lang="en-US" dirty="0" smtClean="0"/>
              <a:t> (uterine stimulant ) action </a:t>
            </a:r>
          </a:p>
          <a:p>
            <a:pPr marL="633222" indent="-514350">
              <a:buNone/>
            </a:pPr>
            <a:r>
              <a:rPr lang="en-US" dirty="0" smtClean="0"/>
              <a:t>4.Antiarrythmic action </a:t>
            </a:r>
          </a:p>
          <a:p>
            <a:pPr marL="633222" indent="-514350">
              <a:buNone/>
            </a:pPr>
            <a:r>
              <a:rPr lang="en-US" dirty="0" smtClean="0"/>
              <a:t>5.Hypoglycemic action ( due to release of insulin )</a:t>
            </a:r>
          </a:p>
          <a:p>
            <a:pPr marL="633222" indent="-514350">
              <a:buNone/>
            </a:pPr>
            <a:r>
              <a:rPr lang="en-US" dirty="0" smtClean="0"/>
              <a:t>6. Bitter and gastric irritant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Mechanism of action similar to </a:t>
            </a:r>
            <a:r>
              <a:rPr lang="en-US" dirty="0" err="1" smtClean="0"/>
              <a:t>chloroquine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Resistance to quinine can develop </a:t>
            </a:r>
          </a:p>
          <a:p>
            <a:r>
              <a:rPr lang="en-US" dirty="0" smtClean="0"/>
              <a:t>Well absorbed on oral administration , can be given intramuscular , and intravenous for fast action </a:t>
            </a:r>
          </a:p>
          <a:p>
            <a:r>
              <a:rPr lang="en-US" dirty="0" smtClean="0"/>
              <a:t>Half life 9 to 18 hours , </a:t>
            </a:r>
          </a:p>
          <a:p>
            <a:r>
              <a:rPr lang="en-US" dirty="0" smtClean="0"/>
              <a:t>Wide volume of distribution in body so initial loading dose is required .</a:t>
            </a:r>
          </a:p>
          <a:p>
            <a:r>
              <a:rPr lang="en-US" dirty="0" smtClean="0"/>
              <a:t>It readily cross the placental barrier </a:t>
            </a:r>
          </a:p>
          <a:p>
            <a:r>
              <a:rPr lang="en-US" dirty="0" smtClean="0"/>
              <a:t>Around 80% of drug </a:t>
            </a:r>
            <a:r>
              <a:rPr lang="en-US" dirty="0" err="1" smtClean="0"/>
              <a:t>metabolised</a:t>
            </a:r>
            <a:r>
              <a:rPr lang="en-US" dirty="0" smtClean="0"/>
              <a:t> and rest excreted unchanged in urine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Uses –</a:t>
            </a:r>
            <a:r>
              <a:rPr lang="en-US" dirty="0" smtClean="0"/>
              <a:t> </a:t>
            </a:r>
          </a:p>
          <a:p>
            <a:r>
              <a:rPr lang="en-US" dirty="0" smtClean="0"/>
              <a:t>1. uncomplicated resistant malaria due to </a:t>
            </a:r>
            <a:r>
              <a:rPr lang="en-US" dirty="0" err="1" smtClean="0"/>
              <a:t>falciparum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 complicated resistant </a:t>
            </a:r>
            <a:r>
              <a:rPr lang="en-US" dirty="0" err="1" smtClean="0"/>
              <a:t>falciparum</a:t>
            </a:r>
            <a:r>
              <a:rPr lang="en-US" dirty="0" smtClean="0"/>
              <a:t> malaria (cerebral malaria ) dose- loading dose 20mg/kg iv infusion , followed by 10mg/kg thrice daily till patient get improved , if patient able to take orally then 600mg thrice daily for 7 days </a:t>
            </a:r>
          </a:p>
          <a:p>
            <a:r>
              <a:rPr lang="en-US" dirty="0" smtClean="0"/>
              <a:t>3.Prophyalxis of malaria – dose 325 mg/day</a:t>
            </a:r>
          </a:p>
          <a:p>
            <a:r>
              <a:rPr lang="en-US" dirty="0" smtClean="0"/>
              <a:t>4. nocturnal muscle cramp –300mg daily at night</a:t>
            </a:r>
          </a:p>
          <a:p>
            <a:r>
              <a:rPr lang="en-US" dirty="0" smtClean="0"/>
              <a:t>5.myotonia </a:t>
            </a:r>
            <a:r>
              <a:rPr lang="en-US" dirty="0" err="1" smtClean="0"/>
              <a:t>congenita</a:t>
            </a:r>
            <a:r>
              <a:rPr lang="en-US" dirty="0" smtClean="0"/>
              <a:t>- by decrease excitability of muscle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babesiosis</a:t>
            </a:r>
            <a:r>
              <a:rPr lang="en-US" dirty="0" smtClean="0"/>
              <a:t> – used with </a:t>
            </a:r>
            <a:r>
              <a:rPr lang="en-US" dirty="0" err="1" smtClean="0"/>
              <a:t>clindamycin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Adverse effect – </a:t>
            </a:r>
          </a:p>
          <a:p>
            <a:r>
              <a:rPr lang="en-US" dirty="0" smtClean="0"/>
              <a:t>1.cinchonism -  occur at high plasma concentration 30 – 60 </a:t>
            </a:r>
            <a:r>
              <a:rPr lang="en-US" dirty="0" err="1" smtClean="0"/>
              <a:t>micromol</a:t>
            </a:r>
            <a:r>
              <a:rPr lang="en-US" dirty="0" smtClean="0"/>
              <a:t>/</a:t>
            </a:r>
            <a:r>
              <a:rPr lang="en-US" dirty="0" err="1" smtClean="0"/>
              <a:t>litre</a:t>
            </a:r>
            <a:r>
              <a:rPr lang="en-US" dirty="0" smtClean="0"/>
              <a:t> , mild cases present with headache, dizziness, tinnitus , nausea visual disturbances. Severe cases marked visual disturbances like </a:t>
            </a:r>
            <a:r>
              <a:rPr lang="en-US" dirty="0" err="1" smtClean="0"/>
              <a:t>diplopia</a:t>
            </a:r>
            <a:r>
              <a:rPr lang="en-US" dirty="0" smtClean="0"/>
              <a:t>, night blindness, reduced visual field, optic atrophy and even blindness. Tinnitus deafness &amp; vertigo due to </a:t>
            </a:r>
            <a:r>
              <a:rPr lang="en-US" dirty="0" err="1" smtClean="0"/>
              <a:t>involvment</a:t>
            </a:r>
            <a:r>
              <a:rPr lang="en-US" dirty="0" smtClean="0"/>
              <a:t> of 8 nerve. These are due to direct neurotoxicity .  Vomiting , </a:t>
            </a:r>
            <a:r>
              <a:rPr lang="en-US" dirty="0" err="1" smtClean="0"/>
              <a:t>diarrhoea</a:t>
            </a:r>
            <a:r>
              <a:rPr lang="en-US" dirty="0" smtClean="0"/>
              <a:t> , abdominal pain may occur . </a:t>
            </a:r>
            <a:r>
              <a:rPr lang="en-US" dirty="0" err="1" smtClean="0"/>
              <a:t>Cinchonism</a:t>
            </a:r>
            <a:r>
              <a:rPr lang="en-US" dirty="0" smtClean="0"/>
              <a:t> may be idiosyncratic (after single dose ) or dose dependent (large single dose or fast </a:t>
            </a:r>
            <a:r>
              <a:rPr lang="en-US" dirty="0" err="1" smtClean="0"/>
              <a:t>i.v</a:t>
            </a:r>
            <a:r>
              <a:rPr lang="en-US" dirty="0" smtClean="0"/>
              <a:t>. administration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2. hypoglycemia – due to insulin release , it may occur at therapeutic dose .</a:t>
            </a:r>
          </a:p>
          <a:p>
            <a:r>
              <a:rPr lang="en-US" dirty="0" smtClean="0"/>
              <a:t>3. hypotension – usually at high dose or fast </a:t>
            </a:r>
            <a:r>
              <a:rPr lang="en-US" dirty="0" err="1" smtClean="0"/>
              <a:t>i.v</a:t>
            </a:r>
            <a:r>
              <a:rPr lang="en-US" dirty="0" smtClean="0"/>
              <a:t>. infusion</a:t>
            </a:r>
          </a:p>
          <a:p>
            <a:r>
              <a:rPr lang="en-US" dirty="0" smtClean="0"/>
              <a:t>4. G.I. s/e– gastric irritation, </a:t>
            </a:r>
            <a:r>
              <a:rPr lang="en-US" dirty="0" err="1" smtClean="0"/>
              <a:t>nausea,vomitting</a:t>
            </a:r>
            <a:r>
              <a:rPr lang="en-US" dirty="0" smtClean="0"/>
              <a:t> due to bitter taste or stimulation of CTZ.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5.Hematological – </a:t>
            </a:r>
            <a:r>
              <a:rPr lang="en-US" dirty="0" err="1" smtClean="0"/>
              <a:t>hemolysis</a:t>
            </a:r>
            <a:r>
              <a:rPr lang="en-US" dirty="0" smtClean="0"/>
              <a:t>, leucopenia, thrombocytopenia, </a:t>
            </a:r>
            <a:r>
              <a:rPr lang="en-US" dirty="0" err="1" smtClean="0"/>
              <a:t>aganulocytosis</a:t>
            </a:r>
            <a:endParaRPr lang="en-US" dirty="0" smtClean="0"/>
          </a:p>
          <a:p>
            <a:r>
              <a:rPr lang="en-US" dirty="0" smtClean="0"/>
              <a:t>6.hypersensitivity reaction- black water fever is rare and severe reaction due to massive </a:t>
            </a:r>
            <a:r>
              <a:rPr lang="en-US" dirty="0" err="1" smtClean="0"/>
              <a:t>hemolysis</a:t>
            </a:r>
            <a:r>
              <a:rPr lang="en-US" dirty="0" smtClean="0"/>
              <a:t> causing </a:t>
            </a:r>
            <a:r>
              <a:rPr lang="en-US" dirty="0" err="1" smtClean="0"/>
              <a:t>hemoglobinemia</a:t>
            </a:r>
            <a:r>
              <a:rPr lang="en-US" dirty="0" smtClean="0"/>
              <a:t>, </a:t>
            </a:r>
            <a:r>
              <a:rPr lang="en-US" dirty="0" err="1" smtClean="0"/>
              <a:t>hemoglobinuria</a:t>
            </a:r>
            <a:r>
              <a:rPr lang="en-US" dirty="0" smtClean="0"/>
              <a:t>, </a:t>
            </a:r>
            <a:r>
              <a:rPr lang="en-US" dirty="0" err="1" smtClean="0"/>
              <a:t>anuria</a:t>
            </a:r>
            <a:r>
              <a:rPr lang="en-US" dirty="0" smtClean="0"/>
              <a:t>, and renal failure.  Some time skin rash , flushing , </a:t>
            </a:r>
            <a:r>
              <a:rPr lang="en-US" dirty="0" err="1" smtClean="0"/>
              <a:t>pruritus</a:t>
            </a:r>
            <a:r>
              <a:rPr lang="en-US" dirty="0" smtClean="0"/>
              <a:t> and asthma may occur.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oral dose in adult 2-8 gm may be fatal for an adult </a:t>
            </a:r>
          </a:p>
          <a:p>
            <a:r>
              <a:rPr lang="en-US" dirty="0" smtClean="0"/>
              <a:t>Precaution &amp; contraindication – </a:t>
            </a:r>
          </a:p>
          <a:p>
            <a:pPr>
              <a:buNone/>
            </a:pPr>
            <a:r>
              <a:rPr lang="en-US" dirty="0" smtClean="0"/>
              <a:t>Hypersensitivity of any type</a:t>
            </a:r>
          </a:p>
          <a:p>
            <a:pPr>
              <a:buNone/>
            </a:pPr>
            <a:r>
              <a:rPr lang="en-US" dirty="0" err="1" smtClean="0"/>
              <a:t>Haemolysis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Pt. with visual, cardiac &amp; auditory diseases</a:t>
            </a:r>
          </a:p>
          <a:p>
            <a:pPr>
              <a:buNone/>
            </a:pPr>
            <a:r>
              <a:rPr lang="en-US" dirty="0" smtClean="0"/>
              <a:t>Poor renal function </a:t>
            </a:r>
          </a:p>
          <a:p>
            <a:pPr>
              <a:buNone/>
            </a:pPr>
            <a:r>
              <a:rPr lang="en-US" dirty="0" smtClean="0"/>
              <a:t>Pregnancy</a:t>
            </a:r>
          </a:p>
          <a:p>
            <a:pPr>
              <a:buNone/>
            </a:pPr>
            <a:r>
              <a:rPr lang="en-US" dirty="0" smtClean="0"/>
              <a:t>Myasthenia gravis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MEFLOQUINE-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Chemically &amp; mechanism of action similar to quinine </a:t>
            </a:r>
          </a:p>
          <a:p>
            <a:r>
              <a:rPr lang="en-US" dirty="0" smtClean="0"/>
              <a:t>Strong </a:t>
            </a:r>
            <a:r>
              <a:rPr lang="en-US" dirty="0" err="1" smtClean="0"/>
              <a:t>erythrocytic</a:t>
            </a:r>
            <a:r>
              <a:rPr lang="en-US" dirty="0" smtClean="0"/>
              <a:t> </a:t>
            </a:r>
            <a:r>
              <a:rPr lang="en-US" dirty="0" err="1" smtClean="0"/>
              <a:t>schizontocidal</a:t>
            </a:r>
            <a:r>
              <a:rPr lang="en-US" dirty="0" smtClean="0"/>
              <a:t> but no effect on hepatic stage and </a:t>
            </a:r>
            <a:r>
              <a:rPr lang="en-US" dirty="0" err="1" smtClean="0"/>
              <a:t>gametocides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Well absorbed orally , not given by </a:t>
            </a:r>
            <a:r>
              <a:rPr lang="en-US" dirty="0" err="1" smtClean="0"/>
              <a:t>parenteral</a:t>
            </a:r>
            <a:r>
              <a:rPr lang="en-US" dirty="0" smtClean="0"/>
              <a:t> route cause severe local irritation.</a:t>
            </a:r>
          </a:p>
          <a:p>
            <a:r>
              <a:rPr lang="en-US" dirty="0" err="1" smtClean="0"/>
              <a:t>Metabolised</a:t>
            </a:r>
            <a:r>
              <a:rPr lang="en-US" dirty="0" smtClean="0"/>
              <a:t> in liver 90% , 10% excreted unchanged in urine</a:t>
            </a:r>
          </a:p>
          <a:p>
            <a:r>
              <a:rPr lang="en-US" dirty="0" smtClean="0"/>
              <a:t>Use for both prophylaxis (250 mg weekly ) &amp; treatment ( 500 to 750 mg twice daily after meal.) s/e are like G.I. S/E like nausea, </a:t>
            </a:r>
            <a:r>
              <a:rPr lang="en-US" dirty="0" err="1" smtClean="0"/>
              <a:t>vomitting</a:t>
            </a:r>
            <a:r>
              <a:rPr lang="en-US" dirty="0" smtClean="0"/>
              <a:t>, CNS s/e like dizziness, ataxia, visual &amp; auditory disturbances psychotic , neurosis.</a:t>
            </a:r>
          </a:p>
          <a:p>
            <a:r>
              <a:rPr lang="en-US" dirty="0" smtClean="0"/>
              <a:t>It should avoided in first trimester of pregnancy, seizure disorder, neuropsychiatric disorder.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1246</Words>
  <Application>Microsoft Office PowerPoint</Application>
  <PresentationFormat>On-screen Show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Slide 1</vt:lpstr>
      <vt:lpstr>QUININE:-</vt:lpstr>
      <vt:lpstr>Slide 3</vt:lpstr>
      <vt:lpstr>Slide 4</vt:lpstr>
      <vt:lpstr>Slide 5</vt:lpstr>
      <vt:lpstr>Slide 6</vt:lpstr>
      <vt:lpstr>Slide 7</vt:lpstr>
      <vt:lpstr>Slide 8</vt:lpstr>
      <vt:lpstr>MEFLOQUINE-</vt:lpstr>
      <vt:lpstr>PYRIMETHAMINE-</vt:lpstr>
      <vt:lpstr>Slide 11</vt:lpstr>
      <vt:lpstr>TETRACYCLINE-</vt:lpstr>
      <vt:lpstr>ARTEMISININ AND DERIVATIVE</vt:lpstr>
      <vt:lpstr>Slide 14</vt:lpstr>
      <vt:lpstr>Slide 15</vt:lpstr>
      <vt:lpstr>LUMIFANTRINE-</vt:lpstr>
      <vt:lpstr>DRUG THERAPY :-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ANTIMALARIALS</dc:title>
  <dc:creator>PC</dc:creator>
  <cp:lastModifiedBy>PC</cp:lastModifiedBy>
  <cp:revision>104</cp:revision>
  <dcterms:created xsi:type="dcterms:W3CDTF">2020-07-07T14:47:39Z</dcterms:created>
  <dcterms:modified xsi:type="dcterms:W3CDTF">2020-07-18T03:15:05Z</dcterms:modified>
</cp:coreProperties>
</file>